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61" r:id="rId4"/>
    <p:sldId id="262" r:id="rId5"/>
    <p:sldId id="278" r:id="rId6"/>
    <p:sldId id="282" r:id="rId7"/>
    <p:sldId id="279" r:id="rId8"/>
    <p:sldId id="280" r:id="rId9"/>
    <p:sldId id="257" r:id="rId10"/>
    <p:sldId id="258" r:id="rId11"/>
    <p:sldId id="259" r:id="rId12"/>
    <p:sldId id="266" r:id="rId13"/>
    <p:sldId id="270" r:id="rId14"/>
    <p:sldId id="275" r:id="rId15"/>
    <p:sldId id="271" r:id="rId16"/>
    <p:sldId id="269" r:id="rId1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9453" cy="351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77" y="1"/>
            <a:ext cx="4029453" cy="351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1E070-C87A-4134-A5E0-F03BC742440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753"/>
            <a:ext cx="4029453" cy="351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77" y="6658753"/>
            <a:ext cx="4029453" cy="351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1C09B-A7CA-4D24-8E39-36D38E1D40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5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3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0"/>
            <a:ext cx="402843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2D410-C38D-4F12-BB7B-3F5FE0DF39C3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664"/>
            <a:ext cx="402843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658664"/>
            <a:ext cx="402843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2AFB7-D3FE-4169-AE5C-594E0A574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372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2AFB7-D3FE-4169-AE5C-594E0A5743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89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2AFB7-D3FE-4169-AE5C-594E0A5743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F80-1C11-49CE-9171-F80B170670F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0D7A-1AD5-497A-8973-C15C1CC4C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140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F80-1C11-49CE-9171-F80B170670F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0D7A-1AD5-497A-8973-C15C1CC4C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624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F80-1C11-49CE-9171-F80B170670F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0D7A-1AD5-497A-8973-C15C1CC4C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69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F80-1C11-49CE-9171-F80B170670F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0D7A-1AD5-497A-8973-C15C1CC4C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726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F80-1C11-49CE-9171-F80B170670F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0D7A-1AD5-497A-8973-C15C1CC4C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980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F80-1C11-49CE-9171-F80B170670F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0D7A-1AD5-497A-8973-C15C1CC4C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750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F80-1C11-49CE-9171-F80B170670F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0D7A-1AD5-497A-8973-C15C1CC4C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667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F80-1C11-49CE-9171-F80B170670F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0D7A-1AD5-497A-8973-C15C1CC4C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110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F80-1C11-49CE-9171-F80B170670F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0D7A-1AD5-497A-8973-C15C1CC4C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4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F80-1C11-49CE-9171-F80B170670F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0D7A-1AD5-497A-8973-C15C1CC4C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815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F80-1C11-49CE-9171-F80B170670F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0D7A-1AD5-497A-8973-C15C1CC4C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005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AF80-1C11-49CE-9171-F80B170670F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0D7A-1AD5-497A-8973-C15C1CC4C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278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0525" y="638978"/>
            <a:ext cx="8134350" cy="6057097"/>
          </a:xfrm>
        </p:spPr>
        <p:txBody>
          <a:bodyPr>
            <a:normAutofit/>
          </a:bodyPr>
          <a:lstStyle/>
          <a:p>
            <a:r>
              <a:rPr lang="lt-LT" sz="5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Bibliotek</a:t>
            </a:r>
            <a:r>
              <a:rPr lang="en-US" sz="5800" b="1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ininko</a:t>
            </a:r>
            <a:endParaRPr lang="en-US" sz="5800" b="1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en-US" sz="5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lt-LT" sz="5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 pamokos</a:t>
            </a:r>
          </a:p>
          <a:p>
            <a:r>
              <a:rPr lang="lt-LT" sz="4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Tarptautinėje Amerikos </a:t>
            </a:r>
          </a:p>
          <a:p>
            <a:r>
              <a:rPr lang="lt-LT" sz="4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mokykloje Vilniuje</a:t>
            </a:r>
          </a:p>
          <a:p>
            <a:r>
              <a:rPr lang="lt-LT" sz="4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lt-LT" sz="4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</a:br>
            <a:r>
              <a:rPr lang="lt-LT" sz="3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Eglė Vidutytė, </a:t>
            </a:r>
          </a:p>
          <a:p>
            <a:r>
              <a:rPr lang="lt-LT" sz="35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2015-06-12</a:t>
            </a:r>
          </a:p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8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972371" y="1302456"/>
            <a:ext cx="6067229" cy="410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28899" y="208000"/>
            <a:ext cx="6934201" cy="1018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Bibliotekos pamokos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43808" y="5581650"/>
            <a:ext cx="5924354" cy="55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b="1" dirty="0" smtClean="0">
                <a:solidFill>
                  <a:srgbClr val="002060"/>
                </a:solidFill>
              </a:rPr>
              <a:t>Antrokų spektaklis </a:t>
            </a:r>
          </a:p>
          <a:p>
            <a:pPr marL="0" indent="0" algn="ctr">
              <a:buNone/>
            </a:pPr>
            <a:r>
              <a:rPr lang="lt-LT" b="1" dirty="0" smtClean="0">
                <a:solidFill>
                  <a:srgbClr val="002060"/>
                </a:solidFill>
              </a:rPr>
              <a:t>„Kaliausė, kuri nemokėjo gasdinti“</a:t>
            </a:r>
            <a:endParaRPr lang="lt-LT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1950" y="1302457"/>
            <a:ext cx="5133676" cy="410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1353" y="5486398"/>
            <a:ext cx="6014646" cy="55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3600" b="1" dirty="0" smtClean="0">
                <a:solidFill>
                  <a:srgbClr val="002060"/>
                </a:solidFill>
              </a:rPr>
              <a:t>Pirmokų pamoka </a:t>
            </a:r>
          </a:p>
          <a:p>
            <a:pPr marL="0" indent="0" algn="ctr">
              <a:buNone/>
            </a:pPr>
            <a:r>
              <a:rPr lang="lt-LT" sz="3600" b="1" dirty="0" smtClean="0">
                <a:solidFill>
                  <a:srgbClr val="002060"/>
                </a:solidFill>
              </a:rPr>
              <a:t>„Išsirinkau mėgstamą knygą! “</a:t>
            </a:r>
            <a:endParaRPr lang="lt-LT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1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Bibliotekos pamokos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3739" y="1474192"/>
            <a:ext cx="6200776" cy="363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1950" y="5105399"/>
            <a:ext cx="5924354" cy="55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3600" b="1" dirty="0" smtClean="0">
                <a:solidFill>
                  <a:srgbClr val="002060"/>
                </a:solidFill>
              </a:rPr>
              <a:t>Trečiokų pamoka </a:t>
            </a:r>
          </a:p>
          <a:p>
            <a:pPr marL="0" indent="0" algn="ctr">
              <a:buNone/>
            </a:pPr>
            <a:r>
              <a:rPr lang="lt-LT" sz="3600" b="1" dirty="0" smtClean="0">
                <a:solidFill>
                  <a:srgbClr val="002060"/>
                </a:solidFill>
              </a:rPr>
              <a:t>„Skaitome savo gimtąją kalba vyresnių klasių mokiniams“</a:t>
            </a:r>
            <a:endParaRPr lang="lt-LT" sz="36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87784" y="1858664"/>
            <a:ext cx="5604216" cy="307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286304" y="5105399"/>
            <a:ext cx="5924354" cy="55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3600" b="1" dirty="0" smtClean="0">
                <a:solidFill>
                  <a:srgbClr val="002060"/>
                </a:solidFill>
              </a:rPr>
              <a:t>Ketvirtokų pamoka </a:t>
            </a:r>
          </a:p>
          <a:p>
            <a:pPr marL="0" indent="0" algn="ctr">
              <a:buNone/>
            </a:pPr>
            <a:r>
              <a:rPr lang="lt-LT" sz="3600" b="1" dirty="0" smtClean="0">
                <a:solidFill>
                  <a:srgbClr val="002060"/>
                </a:solidFill>
              </a:rPr>
              <a:t>„Skaitome mažiesiems savo sukurtas knygas“</a:t>
            </a:r>
            <a:endParaRPr lang="lt-LT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58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24796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lt-LT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Mokinių plakatai, sukurti per bibliotekos pamokas</a:t>
            </a:r>
            <a:endParaRPr lang="en-US" sz="8800" dirty="0"/>
          </a:p>
        </p:txBody>
      </p:sp>
    </p:spTree>
    <p:extLst>
      <p:ext uri="{BB962C8B-B14F-4D97-AF65-F5344CB8AC3E}">
        <p14:creationId xmlns="" xmlns:p14="http://schemas.microsoft.com/office/powerpoint/2010/main" val="24532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15" y="5532437"/>
            <a:ext cx="11458575" cy="1325563"/>
          </a:xfrm>
        </p:spPr>
        <p:txBody>
          <a:bodyPr/>
          <a:lstStyle/>
          <a:p>
            <a:pPr algn="ctr"/>
            <a:r>
              <a:rPr lang="lt-L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Pirmokai ir trečiokai švenčia </a:t>
            </a:r>
            <a:br>
              <a:rPr lang="lt-L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</a:br>
            <a:r>
              <a:rPr lang="lt-L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„100 dienų bibliotekoje“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1999" cy="553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134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5532437"/>
            <a:ext cx="11496675" cy="1325563"/>
          </a:xfrm>
        </p:spPr>
        <p:txBody>
          <a:bodyPr>
            <a:normAutofit/>
          </a:bodyPr>
          <a:lstStyle/>
          <a:p>
            <a:pPr algn="ctr"/>
            <a:r>
              <a:rPr lang="lt-L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</a:t>
            </a:r>
            <a:r>
              <a:rPr lang="lt-L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rečiokai tyrinėjo Roald Dahl (1916 - 1990) biografiją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46460" y="180973"/>
            <a:ext cx="7283340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012708" y="1860555"/>
            <a:ext cx="5238752" cy="187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150216" y="1860557"/>
            <a:ext cx="5238752" cy="187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2409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90549" y="2717805"/>
            <a:ext cx="5748758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90549" y="69855"/>
            <a:ext cx="11049001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412916" y="2717804"/>
            <a:ext cx="5153025" cy="271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3628" y="5808663"/>
            <a:ext cx="11458575" cy="1049338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Ketvirtokų pristatymai </a:t>
            </a:r>
            <a:br>
              <a:rPr lang="lt-L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</a:br>
            <a:r>
              <a:rPr lang="lt-L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apie Europos valstybes</a:t>
            </a:r>
            <a:br>
              <a:rPr lang="lt-L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821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Ačiū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88" y="1391437"/>
            <a:ext cx="7162823" cy="5372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115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25" y="410369"/>
            <a:ext cx="2095500" cy="162798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Apie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5" y="0"/>
            <a:ext cx="1295400" cy="1295400"/>
          </a:xfrm>
        </p:spPr>
      </p:pic>
      <p:sp>
        <p:nvSpPr>
          <p:cNvPr id="7" name="TextBox 6"/>
          <p:cNvSpPr txBox="1"/>
          <p:nvPr/>
        </p:nvSpPr>
        <p:spPr>
          <a:xfrm>
            <a:off x="962025" y="1581944"/>
            <a:ext cx="10506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/>
              <a:t>V</a:t>
            </a:r>
            <a:r>
              <a:rPr lang="lt-LT" sz="3600" dirty="0" smtClean="0"/>
              <a:t>isame </a:t>
            </a:r>
            <a:r>
              <a:rPr lang="lt-LT" sz="3600" dirty="0"/>
              <a:t>pasaulyje veikiančių </a:t>
            </a:r>
            <a:r>
              <a:rPr lang="lt-LT" sz="3600" dirty="0" smtClean="0"/>
              <a:t>tarptautinių mokyklų </a:t>
            </a:r>
            <a:r>
              <a:rPr lang="lt-LT" sz="3600" dirty="0"/>
              <a:t>tinklo dalis. </a:t>
            </a:r>
            <a:endParaRPr lang="lt-LT" sz="3600" b="1" dirty="0" smtClean="0"/>
          </a:p>
          <a:p>
            <a:endParaRPr lang="lt-LT" sz="3600" b="1" dirty="0"/>
          </a:p>
          <a:p>
            <a:r>
              <a:rPr lang="lt-LT" sz="3600" b="1" dirty="0" smtClean="0"/>
              <a:t>Tikslas</a:t>
            </a:r>
            <a:r>
              <a:rPr lang="lt-LT" sz="3600" dirty="0" smtClean="0"/>
              <a:t> </a:t>
            </a:r>
            <a:r>
              <a:rPr lang="lt-LT" sz="3600" dirty="0"/>
              <a:t>- sudaryti sąlygas į Lietuvą atvykusių diplomatų, verslininkų ir nuolat Lietuvoje gyvenančių šeimų vaikams mokytis anglų kalba pagal formaliojo ugdymo programą, kuri užtikrina mokymo(-si) programos tęstinumą vykstant mokytis iš vienos šalies į kitą. 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37622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399" y="301624"/>
            <a:ext cx="7096126" cy="1325563"/>
          </a:xfrm>
        </p:spPr>
        <p:txBody>
          <a:bodyPr>
            <a:noAutofit/>
          </a:bodyPr>
          <a:lstStyle/>
          <a:p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mokymo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standartai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147"/>
            <a:ext cx="10515600" cy="860425"/>
          </a:xfrm>
        </p:spPr>
        <p:txBody>
          <a:bodyPr/>
          <a:lstStyle/>
          <a:p>
            <a:r>
              <a:rPr lang="lt-LT" dirty="0" smtClean="0"/>
              <a:t>Mokymo programa sudaryta </a:t>
            </a:r>
            <a:r>
              <a:rPr lang="lt-LT" dirty="0"/>
              <a:t>pagal JAV bei Europos tarptautinių mokyklų </a:t>
            </a:r>
            <a:r>
              <a:rPr lang="lt-LT" dirty="0" smtClean="0"/>
              <a:t>programas.</a:t>
            </a:r>
            <a:endParaRPr lang="lt-LT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4" y="95250"/>
            <a:ext cx="1295400" cy="1295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024581"/>
            <a:ext cx="10515600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Visi mokomieji dalykai </a:t>
            </a:r>
            <a:r>
              <a:rPr lang="lt-LT" dirty="0" smtClean="0"/>
              <a:t>dėstomi </a:t>
            </a:r>
            <a:r>
              <a:rPr lang="lt-LT" dirty="0"/>
              <a:t>anglų </a:t>
            </a:r>
            <a:r>
              <a:rPr lang="lt-LT" dirty="0" smtClean="0"/>
              <a:t>kalba ir vadovėliai </a:t>
            </a:r>
            <a:r>
              <a:rPr lang="lt-LT" dirty="0"/>
              <a:t>iš </a:t>
            </a:r>
            <a:r>
              <a:rPr lang="lt-LT" dirty="0" smtClean="0"/>
              <a:t>JAV.</a:t>
            </a:r>
            <a:r>
              <a:rPr lang="lt-LT" dirty="0"/>
              <a:t> </a:t>
            </a:r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582590"/>
            <a:ext cx="10515600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 smtClean="0"/>
              <a:t>Vykdomas </a:t>
            </a:r>
            <a:r>
              <a:rPr lang="en-US" dirty="0" err="1" smtClean="0"/>
              <a:t>individualizuot</a:t>
            </a:r>
            <a:r>
              <a:rPr lang="lt-LT" dirty="0" smtClean="0"/>
              <a:t>as</a:t>
            </a:r>
            <a:r>
              <a:rPr lang="en-US" dirty="0" smtClean="0"/>
              <a:t> </a:t>
            </a:r>
            <a:r>
              <a:rPr lang="en-US" dirty="0" err="1"/>
              <a:t>mokymo</a:t>
            </a:r>
            <a:r>
              <a:rPr lang="en-US" dirty="0"/>
              <a:t> </a:t>
            </a:r>
            <a:r>
              <a:rPr lang="en-US" dirty="0" err="1" smtClean="0"/>
              <a:t>proces</a:t>
            </a:r>
            <a:r>
              <a:rPr lang="lt-LT" dirty="0" smtClean="0"/>
              <a:t>as, nes vaikai </a:t>
            </a:r>
            <a:r>
              <a:rPr lang="lt-LT" dirty="0"/>
              <a:t>mokomi nedidelėse </a:t>
            </a:r>
            <a:r>
              <a:rPr lang="lt-LT" dirty="0" smtClean="0"/>
              <a:t>klasėse.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81075" y="4490241"/>
            <a:ext cx="10515600" cy="1603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b="1" dirty="0"/>
              <a:t>Tarptautinio bakalaureato (IB)</a:t>
            </a:r>
            <a:r>
              <a:rPr lang="lt-LT" dirty="0"/>
              <a:t> pasaulio mokyklų tinklo </a:t>
            </a:r>
            <a:r>
              <a:rPr lang="lt-LT" dirty="0" smtClean="0"/>
              <a:t>dalis.</a:t>
            </a:r>
            <a:br>
              <a:rPr lang="lt-LT" dirty="0" smtClean="0"/>
            </a:br>
            <a:r>
              <a:rPr lang="lt-LT" dirty="0"/>
              <a:t>IB mokyklų bruožas - dideli akademiniai reikalavimai, analitinio mąstymo ugdymas ir tarptautiškumas.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2258" y="5486400"/>
            <a:ext cx="3410975" cy="1081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2383" y="2073666"/>
            <a:ext cx="2750342" cy="785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20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9" y="2673883"/>
            <a:ext cx="3495676" cy="1018257"/>
          </a:xfrm>
        </p:spPr>
        <p:txBody>
          <a:bodyPr>
            <a:normAutofit/>
          </a:bodyPr>
          <a:lstStyle/>
          <a:p>
            <a:r>
              <a:rPr lang="lt-L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Biblioteka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3692140"/>
            <a:ext cx="9944239" cy="1861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b="1" u="sng" dirty="0"/>
              <a:t>P</a:t>
            </a:r>
            <a:r>
              <a:rPr lang="lt-LT" sz="3200" b="1" u="sng" dirty="0" smtClean="0"/>
              <a:t>areigybės aprašymas:</a:t>
            </a:r>
            <a:r>
              <a:rPr lang="lt-LT" sz="3200" u="sng" dirty="0" smtClean="0"/>
              <a:t/>
            </a:r>
            <a:br>
              <a:rPr lang="lt-LT" sz="3200" u="sng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B</a:t>
            </a:r>
            <a:r>
              <a:rPr lang="lt-LT" sz="3200" b="1" dirty="0" smtClean="0"/>
              <a:t>ibliotekininkė</a:t>
            </a:r>
            <a:r>
              <a:rPr lang="en-US" sz="3200" b="1" dirty="0" smtClean="0"/>
              <a:t>/</a:t>
            </a:r>
            <a:r>
              <a:rPr lang="lt-LT" sz="3200" b="1" dirty="0" smtClean="0"/>
              <a:t>Bibliotek</a:t>
            </a:r>
            <a:r>
              <a:rPr lang="en-US" sz="3200" b="1" dirty="0" err="1" smtClean="0"/>
              <a:t>os</a:t>
            </a:r>
            <a:r>
              <a:rPr lang="lt-LT" sz="3200" b="1" dirty="0" smtClean="0"/>
              <a:t> </a:t>
            </a:r>
            <a:r>
              <a:rPr lang="en-US" sz="3200" b="1" dirty="0" smtClean="0"/>
              <a:t>m</a:t>
            </a:r>
            <a:r>
              <a:rPr lang="lt-LT" sz="3200" b="1" dirty="0" smtClean="0"/>
              <a:t>okytoj</a:t>
            </a:r>
            <a:r>
              <a:rPr lang="en-US" sz="3200" b="1" dirty="0" smtClean="0"/>
              <a:t>a </a:t>
            </a:r>
            <a:r>
              <a:rPr lang="en-US" sz="3200" b="1" dirty="0" err="1" smtClean="0"/>
              <a:t>parengiam</a:t>
            </a:r>
            <a:r>
              <a:rPr lang="lt-LT" sz="3200" b="1" dirty="0" smtClean="0"/>
              <a:t>ąjai grupei – penktokams.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99" y="2300099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1629" y="0"/>
            <a:ext cx="9167295" cy="244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7322" y="5709037"/>
            <a:ext cx="10011602" cy="510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Angl. (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Librarian; Library Teacher - Pre-K- Gr. 5 </a:t>
            </a:r>
            <a:r>
              <a:rPr lang="lt-L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68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9" y="2673883"/>
            <a:ext cx="3495676" cy="1018257"/>
          </a:xfrm>
        </p:spPr>
        <p:txBody>
          <a:bodyPr>
            <a:normAutofit/>
          </a:bodyPr>
          <a:lstStyle/>
          <a:p>
            <a:r>
              <a:rPr lang="lt-L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Biblioteka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99" y="2300099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1629" y="0"/>
            <a:ext cx="9167295" cy="244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14652" y="3824241"/>
            <a:ext cx="10685084" cy="29184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 b="1" u="sng" dirty="0" smtClean="0"/>
              <a:t>Viena iš bibliotekininkės vykdomų </a:t>
            </a:r>
            <a:r>
              <a:rPr lang="lt-LT" sz="3200" b="1" u="sng" dirty="0"/>
              <a:t>funkcijų</a:t>
            </a:r>
            <a:r>
              <a:rPr lang="lt-LT" sz="3200" b="1" u="sng" dirty="0" smtClean="0"/>
              <a:t>:</a:t>
            </a:r>
            <a:br>
              <a:rPr lang="lt-LT" sz="3200" b="1" u="sng" dirty="0" smtClean="0"/>
            </a:br>
            <a:endParaRPr lang="lt-LT" sz="3200" b="1" u="sng" dirty="0" smtClean="0"/>
          </a:p>
          <a:p>
            <a:r>
              <a:rPr lang="lt-LT" sz="3200" dirty="0"/>
              <a:t>p</a:t>
            </a:r>
            <a:r>
              <a:rPr lang="lt-LT" sz="3200" dirty="0" smtClean="0"/>
              <a:t>lanuoti ir organizuoti bibliotekos pamokas </a:t>
            </a:r>
            <a:r>
              <a:rPr lang="lt-LT" sz="3200" dirty="0"/>
              <a:t>nuo </a:t>
            </a:r>
            <a:r>
              <a:rPr lang="en-US" sz="3200" dirty="0" err="1"/>
              <a:t>parengiam</a:t>
            </a:r>
            <a:r>
              <a:rPr lang="lt-LT" sz="3200" dirty="0"/>
              <a:t>osios grupės (3-4 metai) iki penktos </a:t>
            </a:r>
            <a:r>
              <a:rPr lang="lt-LT" sz="3200" dirty="0" smtClean="0"/>
              <a:t>klasės. </a:t>
            </a:r>
          </a:p>
          <a:p>
            <a:endParaRPr lang="en-US" sz="3200" b="1" dirty="0"/>
          </a:p>
          <a:p>
            <a:pPr marL="0" indent="0">
              <a:buNone/>
            </a:pPr>
            <a:r>
              <a:rPr lang="lt-LT" sz="3200" b="1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934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2" y="363583"/>
            <a:ext cx="7152943" cy="1018257"/>
          </a:xfrm>
        </p:spPr>
        <p:txBody>
          <a:bodyPr>
            <a:normAutofit fontScale="90000"/>
          </a:bodyPr>
          <a:lstStyle/>
          <a:p>
            <a:pPr algn="ctr"/>
            <a:r>
              <a:rPr lang="lt-L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Bibliotekos pamokų tikslai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97149" y="303927"/>
            <a:ext cx="5194852" cy="244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0688" y="4075881"/>
            <a:ext cx="12046225" cy="291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712" y="1727910"/>
            <a:ext cx="877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Susipažin</a:t>
            </a:r>
            <a:r>
              <a:rPr lang="lt-LT" dirty="0" smtClean="0"/>
              <a:t>ti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mokyklos</a:t>
            </a:r>
            <a:r>
              <a:rPr lang="en-US" dirty="0" smtClean="0"/>
              <a:t> </a:t>
            </a:r>
            <a:r>
              <a:rPr lang="en-US" dirty="0" err="1"/>
              <a:t>bibliotekoje</a:t>
            </a:r>
            <a:r>
              <a:rPr lang="en-US" dirty="0"/>
              <a:t> </a:t>
            </a:r>
            <a:r>
              <a:rPr lang="lt-LT" dirty="0" smtClean="0"/>
              <a:t>esančiai </a:t>
            </a:r>
            <a:r>
              <a:rPr lang="en-US" dirty="0" err="1"/>
              <a:t>ištekliais</a:t>
            </a:r>
            <a:r>
              <a:rPr lang="en-US" dirty="0"/>
              <a:t> </a:t>
            </a:r>
            <a:r>
              <a:rPr lang="lt-LT" dirty="0" smtClean="0"/>
              <a:t>ir </a:t>
            </a:r>
            <a:r>
              <a:rPr lang="en-US" dirty="0" err="1" smtClean="0"/>
              <a:t>įrenginiais</a:t>
            </a:r>
            <a:r>
              <a:rPr lang="lt-LT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3712" y="4050731"/>
            <a:ext cx="10543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Išmokti naudotis patikimais virtualiais šaltiniais, t.y. </a:t>
            </a:r>
            <a:r>
              <a:rPr lang="lt-LT" dirty="0"/>
              <a:t>b</a:t>
            </a:r>
            <a:r>
              <a:rPr lang="lt-LT" dirty="0" smtClean="0"/>
              <a:t>ibliotekos prenumeruojamomis duomenų bazėmis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3712" y="2391603"/>
            <a:ext cx="877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Išmokti tinkamai</a:t>
            </a:r>
            <a:r>
              <a:rPr lang="en-US" dirty="0" smtClean="0"/>
              <a:t> </a:t>
            </a:r>
            <a:r>
              <a:rPr lang="en-US" dirty="0" err="1"/>
              <a:t>naudotis</a:t>
            </a:r>
            <a:r>
              <a:rPr lang="en-US" dirty="0"/>
              <a:t> </a:t>
            </a:r>
            <a:r>
              <a:rPr lang="lt-LT" dirty="0" smtClean="0"/>
              <a:t>virtualiu</a:t>
            </a:r>
            <a:r>
              <a:rPr lang="en-US" dirty="0" smtClean="0"/>
              <a:t> </a:t>
            </a:r>
            <a:r>
              <a:rPr lang="en-US" dirty="0" err="1"/>
              <a:t>bibliotekos</a:t>
            </a:r>
            <a:r>
              <a:rPr lang="en-US" dirty="0"/>
              <a:t> </a:t>
            </a:r>
            <a:r>
              <a:rPr lang="en-US" dirty="0" err="1" smtClean="0"/>
              <a:t>katalog</a:t>
            </a:r>
            <a:r>
              <a:rPr lang="lt-LT" dirty="0" smtClean="0"/>
              <a:t>u.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712" y="4669608"/>
            <a:ext cx="877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Nagrinėti </a:t>
            </a:r>
            <a:r>
              <a:rPr lang="en-US" dirty="0" err="1" smtClean="0"/>
              <a:t>literatūros</a:t>
            </a:r>
            <a:r>
              <a:rPr lang="en-US" dirty="0" smtClean="0"/>
              <a:t> </a:t>
            </a:r>
            <a:r>
              <a:rPr lang="en-US" dirty="0" err="1" smtClean="0"/>
              <a:t>kūrini</a:t>
            </a:r>
            <a:r>
              <a:rPr lang="lt-LT" dirty="0" smtClean="0"/>
              <a:t>us</a:t>
            </a:r>
            <a:r>
              <a:rPr lang="en-US" dirty="0" smtClean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žanrą</a:t>
            </a:r>
            <a:r>
              <a:rPr lang="en-US" dirty="0"/>
              <a:t>, </a:t>
            </a:r>
            <a:r>
              <a:rPr lang="en-US" dirty="0" err="1"/>
              <a:t>temą</a:t>
            </a:r>
            <a:r>
              <a:rPr lang="en-US" dirty="0"/>
              <a:t>, </a:t>
            </a:r>
            <a:r>
              <a:rPr lang="en-US" dirty="0" err="1"/>
              <a:t>autorių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pavadinimą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712" y="2991596"/>
            <a:ext cx="877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Suprasti</a:t>
            </a:r>
            <a:r>
              <a:rPr lang="en-US" dirty="0"/>
              <a:t> </a:t>
            </a:r>
            <a:r>
              <a:rPr lang="lt-LT" dirty="0" smtClean="0"/>
              <a:t>bibliotekos </a:t>
            </a:r>
            <a:r>
              <a:rPr lang="en-US" dirty="0" err="1"/>
              <a:t>informacinių</a:t>
            </a:r>
            <a:r>
              <a:rPr lang="en-US" dirty="0"/>
              <a:t> </a:t>
            </a:r>
            <a:r>
              <a:rPr lang="en-US" dirty="0" err="1"/>
              <a:t>išteklių</a:t>
            </a:r>
            <a:r>
              <a:rPr lang="en-US" dirty="0"/>
              <a:t> </a:t>
            </a:r>
            <a:r>
              <a:rPr lang="en-US" dirty="0" err="1" smtClean="0"/>
              <a:t>klasifikavimo</a:t>
            </a:r>
            <a:r>
              <a:rPr lang="en-US" dirty="0" smtClean="0"/>
              <a:t> </a:t>
            </a:r>
            <a:r>
              <a:rPr lang="en-US" dirty="0" err="1" smtClean="0"/>
              <a:t>sistemą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73712" y="3509308"/>
            <a:ext cx="877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Rast</a:t>
            </a:r>
            <a:r>
              <a:rPr lang="lt-LT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atitinkamus</a:t>
            </a:r>
            <a:r>
              <a:rPr lang="en-US" dirty="0"/>
              <a:t> </a:t>
            </a:r>
            <a:r>
              <a:rPr lang="en-US" dirty="0" err="1"/>
              <a:t>informacijos</a:t>
            </a:r>
            <a:r>
              <a:rPr lang="en-US" dirty="0"/>
              <a:t> </a:t>
            </a:r>
            <a:r>
              <a:rPr lang="en-US" dirty="0" err="1"/>
              <a:t>šaltinius</a:t>
            </a:r>
            <a:r>
              <a:rPr lang="en-US" dirty="0"/>
              <a:t>, </a:t>
            </a:r>
            <a:r>
              <a:rPr lang="en-US" dirty="0" err="1"/>
              <a:t>remiantis</a:t>
            </a:r>
            <a:r>
              <a:rPr lang="en-US" dirty="0"/>
              <a:t> </a:t>
            </a:r>
            <a:r>
              <a:rPr lang="en-US" dirty="0" err="1" smtClean="0"/>
              <a:t>informacini</a:t>
            </a:r>
            <a:r>
              <a:rPr lang="lt-LT" dirty="0" smtClean="0"/>
              <a:t>ais</a:t>
            </a:r>
            <a:r>
              <a:rPr lang="en-US" dirty="0" smtClean="0"/>
              <a:t> </a:t>
            </a:r>
            <a:r>
              <a:rPr lang="en-US" dirty="0" err="1" smtClean="0"/>
              <a:t>poreiki</a:t>
            </a:r>
            <a:r>
              <a:rPr lang="lt-LT" dirty="0" smtClean="0"/>
              <a:t>ais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8051" y="5159600"/>
            <a:ext cx="10296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Sužino</a:t>
            </a:r>
            <a:r>
              <a:rPr lang="lt-LT" dirty="0" smtClean="0"/>
              <a:t>ti</a:t>
            </a:r>
            <a:r>
              <a:rPr lang="en-US" dirty="0" smtClean="0"/>
              <a:t>, </a:t>
            </a:r>
            <a:r>
              <a:rPr lang="en-US" dirty="0" err="1"/>
              <a:t>kaip</a:t>
            </a:r>
            <a:r>
              <a:rPr lang="en-US" dirty="0"/>
              <a:t> </a:t>
            </a:r>
            <a:r>
              <a:rPr lang="lt-LT" dirty="0" smtClean="0"/>
              <a:t>tinkamai </a:t>
            </a:r>
            <a:r>
              <a:rPr lang="en-US" dirty="0" err="1" smtClean="0"/>
              <a:t>naudotis</a:t>
            </a:r>
            <a:r>
              <a:rPr lang="en-US" dirty="0" smtClean="0"/>
              <a:t> </a:t>
            </a:r>
            <a:r>
              <a:rPr lang="en-US" dirty="0" err="1"/>
              <a:t>knygų</a:t>
            </a:r>
            <a:r>
              <a:rPr lang="en-US" dirty="0"/>
              <a:t> </a:t>
            </a:r>
            <a:r>
              <a:rPr lang="en-US" dirty="0" err="1" smtClean="0"/>
              <a:t>recenzij</a:t>
            </a:r>
            <a:r>
              <a:rPr lang="lt-LT" dirty="0" smtClean="0"/>
              <a:t>omis</a:t>
            </a:r>
            <a:r>
              <a:rPr lang="en-US" dirty="0" smtClean="0"/>
              <a:t>,</a:t>
            </a:r>
            <a:r>
              <a:rPr lang="lt-LT" dirty="0" smtClean="0"/>
              <a:t> anotacijomis,</a:t>
            </a:r>
            <a:r>
              <a:rPr lang="en-US" dirty="0" smtClean="0"/>
              <a:t> </a:t>
            </a:r>
            <a:r>
              <a:rPr lang="en-US" dirty="0" err="1"/>
              <a:t>informacijos</a:t>
            </a:r>
            <a:r>
              <a:rPr lang="en-US" dirty="0"/>
              <a:t> </a:t>
            </a:r>
            <a:r>
              <a:rPr lang="lt-LT" dirty="0" smtClean="0"/>
              <a:t>ištekliais </a:t>
            </a:r>
            <a:r>
              <a:rPr lang="en-US" dirty="0" err="1" smtClean="0"/>
              <a:t>apie</a:t>
            </a:r>
            <a:r>
              <a:rPr lang="en-US" dirty="0" smtClean="0"/>
              <a:t> </a:t>
            </a:r>
            <a:r>
              <a:rPr lang="en-US" dirty="0" err="1" smtClean="0"/>
              <a:t>autori</a:t>
            </a:r>
            <a:r>
              <a:rPr lang="lt-LT" dirty="0" smtClean="0"/>
              <a:t>us.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3712" y="5779450"/>
            <a:ext cx="877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Išmokti cituoti ir sukurti naudojamų šaltinių sąrašus rašto darbe ar projekte.</a:t>
            </a:r>
            <a:endParaRPr lang="en-US" dirty="0"/>
          </a:p>
        </p:txBody>
      </p:sp>
      <p:pic>
        <p:nvPicPr>
          <p:cNvPr id="17" name="Content Placeholder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8" y="207373"/>
            <a:ext cx="585019" cy="5850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862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17" y="405517"/>
            <a:ext cx="10948283" cy="628153"/>
          </a:xfrm>
        </p:spPr>
        <p:txBody>
          <a:bodyPr>
            <a:noAutofit/>
          </a:bodyPr>
          <a:lstStyle/>
          <a:p>
            <a:pPr algn="ctr"/>
            <a:r>
              <a:rPr lang="lt-L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Bibliotekos pamokų </a:t>
            </a:r>
            <a:r>
              <a:rPr lang="lt-L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tvarkaraštis</a:t>
            </a:r>
            <a:r>
              <a:rPr lang="lt-L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/>
            </a:r>
            <a:br>
              <a:rPr lang="lt-L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lang="lt-LT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2014-2015</a:t>
            </a:r>
            <a:r>
              <a:rPr lang="lt-L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0014" y="1358682"/>
            <a:ext cx="9234633" cy="398936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60606" y="5110976"/>
            <a:ext cx="8388625" cy="15099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 b="1" dirty="0" smtClean="0"/>
              <a:t/>
            </a:r>
            <a:br>
              <a:rPr lang="lt-LT" sz="3200" b="1" dirty="0" smtClean="0"/>
            </a:br>
            <a:r>
              <a:rPr lang="lt-LT" sz="3200" b="1" dirty="0" smtClean="0"/>
              <a:t>Klasė padalinta į dvi grupes, todėl bibliotekininkas dirba su nedidele grupe mokinių. </a:t>
            </a:r>
            <a:endParaRPr lang="en-US" dirty="0"/>
          </a:p>
        </p:txBody>
      </p:sp>
      <p:pic>
        <p:nvPicPr>
          <p:cNvPr id="1026" name="Picture 2" descr="http://www.i2symbol.com/images/symbols/stars/heavy_asterisk_u2731_icon_256x2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8" y="5456591"/>
            <a:ext cx="1164342" cy="1164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9" y="0"/>
            <a:ext cx="611738" cy="611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0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7140270" y="2044506"/>
            <a:ext cx="4991449" cy="283012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406" y="198784"/>
            <a:ext cx="9517049" cy="728580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Bibliotekos pamokos </a:t>
            </a:r>
            <a:r>
              <a:rPr lang="lt-LT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planas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96" y="170734"/>
            <a:ext cx="659628" cy="659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7132320" y="937923"/>
            <a:ext cx="5001370" cy="109602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5410" y="1194025"/>
            <a:ext cx="6892995" cy="22886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2400" b="1" u="sng" dirty="0" smtClean="0"/>
              <a:t>Vaikai mokomi pagal 4 dalių pamokos planą:</a:t>
            </a:r>
            <a:r>
              <a:rPr lang="lt-LT" sz="2400" dirty="0" smtClean="0"/>
              <a:t/>
            </a:r>
            <a:br>
              <a:rPr lang="lt-LT" sz="2400" dirty="0" smtClean="0"/>
            </a:br>
            <a:endParaRPr lang="lt-LT" sz="2400" dirty="0" smtClean="0"/>
          </a:p>
          <a:p>
            <a:pPr marL="0" indent="0">
              <a:buNone/>
            </a:pPr>
            <a:r>
              <a:rPr lang="lt-LT" sz="2400" dirty="0" smtClean="0"/>
              <a:t/>
            </a:r>
            <a:br>
              <a:rPr lang="lt-LT" sz="2400" dirty="0" smtClean="0"/>
            </a:br>
            <a:endParaRPr lang="lt-LT" sz="2400" dirty="0" smtClean="0"/>
          </a:p>
          <a:p>
            <a:pPr marL="0" indent="0">
              <a:buNone/>
            </a:pPr>
            <a:r>
              <a:rPr lang="lt-LT" sz="2400" dirty="0" smtClean="0"/>
              <a:t/>
            </a:r>
            <a:br>
              <a:rPr lang="lt-LT" sz="2400" dirty="0" smtClean="0"/>
            </a:br>
            <a:endParaRPr lang="lt-LT" sz="2400" dirty="0" smtClean="0"/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1159804">
            <a:off x="5122398" y="1819689"/>
            <a:ext cx="2029641" cy="38166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9487">
            <a:off x="4433537" y="2730961"/>
            <a:ext cx="2777058" cy="38166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7168099" y="4827124"/>
            <a:ext cx="5009323" cy="193943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2" name="Right Arrow 11"/>
          <p:cNvSpPr/>
          <p:nvPr/>
        </p:nvSpPr>
        <p:spPr>
          <a:xfrm rot="3120996">
            <a:off x="4962613" y="4571140"/>
            <a:ext cx="2770994" cy="38166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9322" y="5080065"/>
            <a:ext cx="4207607" cy="168649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14002" y="1895718"/>
            <a:ext cx="525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b="1" dirty="0"/>
              <a:t>Ryšio sūkurimas (angl. Connection)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002" y="2629281"/>
            <a:ext cx="48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b="1" dirty="0"/>
              <a:t>Aktyvinimas (angl. Activation)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4002" y="3295213"/>
            <a:ext cx="575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b="1" dirty="0"/>
              <a:t>Demonstravimas (angl. Demontration)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4003" y="4007748"/>
            <a:ext cx="5162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b="1" dirty="0"/>
              <a:t>S</a:t>
            </a:r>
            <a:r>
              <a:rPr lang="en-US" sz="2400" b="1" dirty="0" err="1"/>
              <a:t>ustiprinimas</a:t>
            </a:r>
            <a:r>
              <a:rPr lang="lt-LT" sz="2400" b="1" dirty="0"/>
              <a:t> (angl. Consolidation)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7316571">
            <a:off x="3272193" y="4610407"/>
            <a:ext cx="871366" cy="38166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0376" y="4789082"/>
            <a:ext cx="1600201" cy="2015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768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 animBg="1"/>
      <p:bldP spid="12" grpId="0" animBg="1"/>
      <p:bldP spid="15" grpId="0"/>
      <p:bldP spid="16" grpId="0"/>
      <p:bldP spid="17" grpId="0"/>
      <p:bldP spid="18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446714"/>
            <a:ext cx="6210300" cy="555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3400" b="1" dirty="0" smtClean="0">
                <a:solidFill>
                  <a:srgbClr val="002060"/>
                </a:solidFill>
              </a:rPr>
              <a:t>Parengiamoji grupė (3-4 metai)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28899" y="208000"/>
            <a:ext cx="6934201" cy="1018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Bibliotekos pamokos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10375" y="5446714"/>
            <a:ext cx="5086350" cy="55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600" b="1" dirty="0">
                <a:solidFill>
                  <a:srgbClr val="002060"/>
                </a:solidFill>
              </a:rPr>
              <a:t>Darželio grupė (5 metai)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0976" y="1373895"/>
            <a:ext cx="5576284" cy="401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09909" y="1373895"/>
            <a:ext cx="6159020" cy="401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5669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340</Words>
  <Application>Microsoft Office PowerPoint</Application>
  <PresentationFormat>Pasirinktinai</PresentationFormat>
  <Paragraphs>62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17" baseType="lpstr">
      <vt:lpstr>Office Theme</vt:lpstr>
      <vt:lpstr>Skaidrė 1</vt:lpstr>
      <vt:lpstr>Apie </vt:lpstr>
      <vt:lpstr>mokymo standartai </vt:lpstr>
      <vt:lpstr>Biblioteka</vt:lpstr>
      <vt:lpstr>Biblioteka</vt:lpstr>
      <vt:lpstr>Bibliotekos pamokų tikslai</vt:lpstr>
      <vt:lpstr>Bibliotekos pamokų tvarkaraštis 2014-2015 </vt:lpstr>
      <vt:lpstr>Bibliotekos pamokos planas</vt:lpstr>
      <vt:lpstr>Skaidrė 9</vt:lpstr>
      <vt:lpstr>Skaidrė 10</vt:lpstr>
      <vt:lpstr>Bibliotekos pamokos </vt:lpstr>
      <vt:lpstr>Mokinių plakatai, sukurti per bibliotekos pamokas</vt:lpstr>
      <vt:lpstr>Pirmokai ir trečiokai švenčia  „100 dienų bibliotekoje“</vt:lpstr>
      <vt:lpstr>Trečiokai tyrinėjo Roald Dahl (1916 - 1990) biografiją</vt:lpstr>
      <vt:lpstr>Ketvirtokų pristatymai  apie Europos valstybes </vt:lpstr>
      <vt:lpstr>Ačiū!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Egle Vidutyte</dc:creator>
  <cp:lastModifiedBy>Biblioteka_1</cp:lastModifiedBy>
  <cp:revision>32</cp:revision>
  <cp:lastPrinted>2015-06-11T16:13:23Z</cp:lastPrinted>
  <dcterms:created xsi:type="dcterms:W3CDTF">2015-06-05T13:14:17Z</dcterms:created>
  <dcterms:modified xsi:type="dcterms:W3CDTF">2015-06-17T12:39:22Z</dcterms:modified>
</cp:coreProperties>
</file>